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874" r:id="rId2"/>
  </p:sldMasterIdLst>
  <p:notesMasterIdLst>
    <p:notesMasterId r:id="rId13"/>
  </p:notesMasterIdLst>
  <p:handoutMasterIdLst>
    <p:handoutMasterId r:id="rId14"/>
  </p:handoutMasterIdLst>
  <p:sldIdLst>
    <p:sldId id="315" r:id="rId3"/>
    <p:sldId id="327" r:id="rId4"/>
    <p:sldId id="328" r:id="rId5"/>
    <p:sldId id="329" r:id="rId6"/>
    <p:sldId id="332" r:id="rId7"/>
    <p:sldId id="330" r:id="rId8"/>
    <p:sldId id="331" r:id="rId9"/>
    <p:sldId id="333" r:id="rId10"/>
    <p:sldId id="334" r:id="rId11"/>
    <p:sldId id="335" r:id="rId1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2" clrIdx="1">
    <p:extLst/>
  </p:cmAuthor>
  <p:cmAuthor id="2" name="T" initials="T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FF0000"/>
    <a:srgbClr val="2C17A9"/>
    <a:srgbClr val="008000"/>
    <a:srgbClr val="FF0066"/>
    <a:srgbClr val="FF3399"/>
    <a:srgbClr val="256EFF"/>
    <a:srgbClr val="00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4" autoAdjust="0"/>
    <p:restoredTop sz="92663" autoAdjust="0"/>
  </p:normalViewPr>
  <p:slideViewPr>
    <p:cSldViewPr>
      <p:cViewPr varScale="1">
        <p:scale>
          <a:sx n="102" d="100"/>
          <a:sy n="102" d="100"/>
        </p:scale>
        <p:origin x="14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546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79D6-E1AD-4E5B-A4F8-2E59461ED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60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9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01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4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6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13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1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06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1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3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49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13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08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53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774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7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zh-CN" sz="120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86" r:id="rId11"/>
    <p:sldLayoutId id="2147483871" r:id="rId12"/>
    <p:sldLayoutId id="2147483872" r:id="rId13"/>
    <p:sldLayoutId id="214748387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title" idx="4294967295"/>
          </p:nvPr>
        </p:nvSpPr>
        <p:spPr>
          <a:xfrm>
            <a:off x="1691680" y="332656"/>
            <a:ext cx="7420581" cy="1143000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 des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Equipes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2" name="Subtitle 2"/>
          <p:cNvSpPr>
            <a:spLocks noGrp="1"/>
          </p:cNvSpPr>
          <p:nvPr>
            <p:ph idx="4294967295"/>
          </p:nvPr>
        </p:nvSpPr>
        <p:spPr>
          <a:xfrm>
            <a:off x="86816" y="4768552"/>
            <a:ext cx="8229600" cy="1252736"/>
          </a:xfrm>
          <a:noFill/>
        </p:spPr>
        <p:txBody>
          <a:bodyPr>
            <a:normAutofit/>
          </a:bodyPr>
          <a:lstStyle/>
          <a:p>
            <a:pPr marL="0" indent="0" algn="l" eaLnBrk="1" hangingPunct="1">
              <a:buNone/>
            </a:pPr>
            <a:r>
              <a:rPr lang="en-GB" b="1" dirty="0">
                <a:solidFill>
                  <a:srgbClr val="002060"/>
                </a:solidFill>
                <a:cs typeface="Arial" charset="0"/>
              </a:rPr>
              <a:t>B10.2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Jeux</a:t>
            </a:r>
            <a:r>
              <a:rPr lang="en-GB" b="1" dirty="0">
                <a:solidFill>
                  <a:srgbClr val="002060"/>
                </a:solidFill>
                <a:cs typeface="Arial" charset="0"/>
              </a:rPr>
              <a:t> de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rôles</a:t>
            </a:r>
            <a:r>
              <a:rPr lang="en-GB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sur</a:t>
            </a:r>
            <a:r>
              <a:rPr lang="en-GB" b="1" dirty="0">
                <a:solidFill>
                  <a:srgbClr val="002060"/>
                </a:solidFill>
                <a:cs typeface="Arial" charset="0"/>
              </a:rPr>
              <a:t> les Premiers Secours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Psychologiques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CD8335-ED0B-4B41-AECF-AA7650248D6E}"/>
              </a:ext>
            </a:extLst>
          </p:cNvPr>
          <p:cNvSpPr txBox="1"/>
          <p:nvPr/>
        </p:nvSpPr>
        <p:spPr>
          <a:xfrm>
            <a:off x="35496" y="6433591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juin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400" dirty="0"/>
              <a:t>À la fin de cette séance, vous serez capable de 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D’approcher une personne en détresse de manière respectueuse et avec empathie.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D’identifier les attitudes susceptibles d’apaiser une personne en détresse.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De d’identifier les informations à donner aux personnes en détresse (sur la maladie, autour des proches, sur les aides existantes, etc.) afin de les rassurer et orienter.</a:t>
            </a:r>
            <a:endParaRPr lang="fr-FR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Situation 1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Une famille en deuil qui ne veut pas remettre le corps d’un des leurs pour l'enterrement.</a:t>
            </a:r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75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Eléments à considérer…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800" dirty="0"/>
              <a:t>Rappelez-vous qu’il s’agit d’une famille en deuil, donnez-leur le temps d’exprimer ce qu’elles ressentent et de parler de leur proche.</a:t>
            </a:r>
          </a:p>
          <a:p>
            <a:r>
              <a:rPr lang="fr-FR" sz="1800" dirty="0"/>
              <a:t>Informez-les au sujet du risque élevé d’infection pour toute personne qui entre en contact avec le corps du défunt. </a:t>
            </a:r>
          </a:p>
          <a:p>
            <a:pPr lvl="0"/>
            <a:r>
              <a:rPr lang="fr-FR" sz="1800" dirty="0"/>
              <a:t>Vérifiez si un membre de la famille a peut-être été exposée à Ébola en s'occupant de la personne pendant sa maladie, ou a été en contact avec son corps ou ce qui lui appartient.</a:t>
            </a:r>
          </a:p>
          <a:p>
            <a:r>
              <a:rPr lang="fr-FR" sz="1800" dirty="0"/>
              <a:t>Mentionnez l’importance d’aller à l’hôpital pour connaître son statut afin de prévenir la propagation de la maladie. Précisez qu’un dépistage précoce et des traitements de soutien améliorent les chances de survie</a:t>
            </a:r>
          </a:p>
          <a:p>
            <a:pPr lvl="0"/>
            <a:r>
              <a:rPr lang="fr-FR" sz="1800" dirty="0"/>
              <a:t>Communiquez des informations exactes au sujet des enterrements sans risque, dissipez les rumeurs.</a:t>
            </a:r>
          </a:p>
          <a:p>
            <a:pPr lvl="0"/>
            <a:r>
              <a:rPr lang="fr-FR" sz="1800" dirty="0"/>
              <a:t>Discutez avec elles au sujet d’autres rituels d’enterrement et des moyens de faire le deuil et de rendre hommage à leur proche en toute sécurité.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673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Principales expressions de soutien</a:t>
            </a:r>
            <a:br>
              <a:rPr lang="fr-FR" sz="3200" b="1" dirty="0">
                <a:solidFill>
                  <a:srgbClr val="002060"/>
                </a:solidFill>
              </a:rPr>
            </a:br>
            <a:r>
              <a:rPr lang="fr-FR" sz="1400" dirty="0">
                <a:solidFill>
                  <a:srgbClr val="002060"/>
                </a:solidFill>
              </a:rPr>
              <a:t>Source: FICR : </a:t>
            </a:r>
            <a:r>
              <a:rPr lang="fr-FR" sz="1400" i="1" dirty="0">
                <a:solidFill>
                  <a:srgbClr val="002060"/>
                </a:solidFill>
              </a:rPr>
              <a:t>Soutien psychosocial pendant une épidémie de maladie à virus Ébola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7984" y="1629240"/>
            <a:ext cx="4320000" cy="3960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fr-FR" sz="2000" dirty="0"/>
              <a:t>Je comprends vos préoccupations ...</a:t>
            </a:r>
          </a:p>
          <a:p>
            <a:r>
              <a:rPr lang="fr-FR" sz="2000" dirty="0"/>
              <a:t>Ce n’est pas facile ...</a:t>
            </a:r>
          </a:p>
          <a:p>
            <a:r>
              <a:rPr lang="fr-FR" sz="2000" dirty="0"/>
              <a:t>Vous avez le droit d’être (triste, en colère ...) ….</a:t>
            </a:r>
          </a:p>
          <a:p>
            <a:r>
              <a:rPr lang="fr-FR" sz="2000" dirty="0"/>
              <a:t>J’écoute ce que vous dites ...</a:t>
            </a:r>
          </a:p>
          <a:p>
            <a:r>
              <a:rPr lang="fr-FR" sz="2000" dirty="0"/>
              <a:t>Je comprends que vous ayez peur ...</a:t>
            </a:r>
          </a:p>
          <a:p>
            <a:r>
              <a:rPr lang="fr-FR" sz="2000" dirty="0"/>
              <a:t>Nous sommes là pour vous ...</a:t>
            </a:r>
          </a:p>
          <a:p>
            <a:r>
              <a:rPr lang="fr-FR" sz="2000" dirty="0"/>
              <a:t>Nous sommes à votre service...</a:t>
            </a:r>
          </a:p>
          <a:p>
            <a:r>
              <a:rPr lang="fr-FR" sz="2000" dirty="0"/>
              <a:t>Nous nous inquiétons ...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716016" y="1629240"/>
            <a:ext cx="4320000" cy="396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Ceci nous affecte tous...</a:t>
            </a:r>
          </a:p>
          <a:p>
            <a:r>
              <a:rPr lang="fr-FR" sz="2000" dirty="0"/>
              <a:t>Ce que vous vivez est difficile...</a:t>
            </a:r>
          </a:p>
          <a:p>
            <a:r>
              <a:rPr lang="fr-FR" sz="2000" dirty="0"/>
              <a:t>Nous pouvons ensemble essayer de trouver des solutions ...</a:t>
            </a:r>
          </a:p>
          <a:p>
            <a:r>
              <a:rPr lang="fr-FR" sz="2000" dirty="0"/>
              <a:t>Nous sommes ensemble ...</a:t>
            </a:r>
          </a:p>
          <a:p>
            <a:r>
              <a:rPr lang="fr-FR" sz="2000" dirty="0"/>
              <a:t>Je veux vous comprendre ...</a:t>
            </a:r>
          </a:p>
          <a:p>
            <a:r>
              <a:rPr lang="fr-FR" sz="2000" dirty="0"/>
              <a:t>Je vous ai entendu dire…ai-je bien compris ?</a:t>
            </a:r>
          </a:p>
          <a:p>
            <a:r>
              <a:rPr lang="fr-FR" sz="2000" dirty="0"/>
              <a:t>Je suis préoccupé par vous…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69991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Situation 2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Un enfant non accompagné, âgé de 10 ans, est seul et effrayé au centre de traitement.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4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Eléments à considérer…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1800" dirty="0"/>
              <a:t>Restez calme, parlez doucement et faites preuve de gentillesse.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Présentez-vous par votre nom, dites-lui que vous êtes en bonne santé et que vous êtes là pour l’aider.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Demandez-lui son nom, âge, d’où il vient.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Essayez de lui parler en vous mettant au niveau de son regard.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Employez des mots et des explications que les enfants peuvent comprendre.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Renseignez-vous sur la famille de cet enfant ou les personnes qui s’occupent de lui.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S’il n’est pas accompagné, restez auprès de lui pendant que vous le mettez en contact avec des soignants compétents ou une organisation de protection de l’enfance.</a:t>
            </a:r>
          </a:p>
          <a:p>
            <a:pPr>
              <a:lnSpc>
                <a:spcPct val="80000"/>
              </a:lnSpc>
            </a:pPr>
            <a:r>
              <a:rPr lang="fr-FR" sz="1800" dirty="0"/>
              <a:t>Si vous passez du temps avec l’enfant, écoutez-le, parlez avec lui et jouez avec lui, en fonction de son âge et des mesures de sécurité pour Ébola.</a:t>
            </a:r>
          </a:p>
          <a:p>
            <a:pPr marL="0" indent="0">
              <a:lnSpc>
                <a:spcPct val="80000"/>
              </a:lnSpc>
              <a:buNone/>
            </a:pPr>
            <a:endParaRPr lang="fr-FR" sz="1800" i="1" dirty="0">
              <a:solidFill>
                <a:srgbClr val="9BBB59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fr-FR" sz="1800" i="1" dirty="0">
                <a:solidFill>
                  <a:srgbClr val="0000FF"/>
                </a:solidFill>
              </a:rPr>
              <a:t>Si vous parlez à un enfant atteint d’Ébola, expliquez-lui que même si vous n’est pas en mesure de le toucher, vous l’écoutez et vous vous souciez                               de ce qu’il ressent.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740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Aider à mettre les enfants en sécurité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Les familles et les aidants représentent des sources importantes de protection et de soutien émotionnel.</a:t>
            </a:r>
          </a:p>
          <a:p>
            <a:r>
              <a:rPr lang="fr-FR" sz="2400" dirty="0"/>
              <a:t>S’ils sont séparés de leurs aidants (par exemple orphelins ou abandonnés) la </a:t>
            </a:r>
            <a:r>
              <a:rPr lang="fr-FR" sz="2400" b="1" dirty="0"/>
              <a:t>première étape </a:t>
            </a:r>
            <a:r>
              <a:rPr lang="fr-FR" sz="2400" dirty="0"/>
              <a:t>consiste à les réunir à leurs familles ou leurs aidants</a:t>
            </a:r>
          </a:p>
          <a:p>
            <a:r>
              <a:rPr lang="fr-FR" sz="2400" dirty="0"/>
              <a:t>N’essayez pas de faire cela de vous-même ! Collaborez avec des organisations fiables de protection de l’enfance de votre secteur.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18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</TotalTime>
  <Words>762</Words>
  <Application>Microsoft Office PowerPoint</Application>
  <PresentationFormat>On-screen Show 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宋体</vt:lpstr>
      <vt:lpstr>Arial</vt:lpstr>
      <vt:lpstr>Arial Narrow</vt:lpstr>
      <vt:lpstr>Calibri</vt:lpstr>
      <vt:lpstr>RC 59 Template EN</vt:lpstr>
      <vt:lpstr>Custom Design</vt:lpstr>
      <vt:lpstr>Formation des  Equipes d’Intervention Rapide</vt:lpstr>
      <vt:lpstr>Objectifs d’apprentissage</vt:lpstr>
      <vt:lpstr>Situation 1</vt:lpstr>
      <vt:lpstr>Eléments à considérer…</vt:lpstr>
      <vt:lpstr>Principales expressions de soutien Source: FICR : Soutien psychosocial pendant une épidémie de maladie à virus Ébola</vt:lpstr>
      <vt:lpstr>Situation 2</vt:lpstr>
      <vt:lpstr>Eléments à considérer…</vt:lpstr>
      <vt:lpstr>Aider à mettre les enfants en sécurité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362</cp:revision>
  <cp:lastPrinted>2013-10-01T07:19:12Z</cp:lastPrinted>
  <dcterms:created xsi:type="dcterms:W3CDTF">2006-12-04T14:06:57Z</dcterms:created>
  <dcterms:modified xsi:type="dcterms:W3CDTF">2018-06-13T14:59:48Z</dcterms:modified>
</cp:coreProperties>
</file>